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72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2" autoAdjust="0"/>
    <p:restoredTop sz="50000" autoAdjust="0"/>
  </p:normalViewPr>
  <p:slideViewPr>
    <p:cSldViewPr>
      <p:cViewPr varScale="1">
        <p:scale>
          <a:sx n="99" d="100"/>
          <a:sy n="99" d="100"/>
        </p:scale>
        <p:origin x="48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40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600" y="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2FC0CF8-3490-445C-AAD8-397B8EBA657E}"/>
              </a:ext>
            </a:extLst>
          </p:cNvPr>
          <p:cNvSpPr>
            <a:spLocks noChangeAspect="1"/>
          </p:cNvSpPr>
          <p:nvPr userDrawn="1"/>
        </p:nvSpPr>
        <p:spPr bwMode="auto">
          <a:xfrm flipV="1">
            <a:off x="0" y="0"/>
            <a:ext cx="828000" cy="828000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直角三角形 6">
            <a:extLst>
              <a:ext uri="{FF2B5EF4-FFF2-40B4-BE49-F238E27FC236}">
                <a16:creationId xmlns:a16="http://schemas.microsoft.com/office/drawing/2014/main" id="{744DC4E6-6F7C-47AB-8546-70F237955C94}"/>
              </a:ext>
            </a:extLst>
          </p:cNvPr>
          <p:cNvSpPr>
            <a:spLocks noChangeAspect="1"/>
          </p:cNvSpPr>
          <p:nvPr userDrawn="1"/>
        </p:nvSpPr>
        <p:spPr bwMode="auto">
          <a:xfrm flipH="1">
            <a:off x="11364000" y="6030000"/>
            <a:ext cx="828000" cy="828000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サブカラー｜メイン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メインカラー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無彩色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ブラック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2FC0CF8-3490-445C-AAD8-397B8EBA657E}"/>
              </a:ext>
            </a:extLst>
          </p:cNvPr>
          <p:cNvSpPr>
            <a:spLocks noChangeAspect="1"/>
          </p:cNvSpPr>
          <p:nvPr userDrawn="1"/>
        </p:nvSpPr>
        <p:spPr bwMode="gray">
          <a:xfrm flipV="1">
            <a:off x="0" y="0"/>
            <a:ext cx="828000" cy="828000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直角三角形 6">
            <a:extLst>
              <a:ext uri="{FF2B5EF4-FFF2-40B4-BE49-F238E27FC236}">
                <a16:creationId xmlns:a16="http://schemas.microsoft.com/office/drawing/2014/main" id="{744DC4E6-6F7C-47AB-8546-70F237955C94}"/>
              </a:ext>
            </a:extLst>
          </p:cNvPr>
          <p:cNvSpPr>
            <a:spLocks noChangeAspect="1"/>
          </p:cNvSpPr>
          <p:nvPr userDrawn="1"/>
        </p:nvSpPr>
        <p:spPr bwMode="gray">
          <a:xfrm flipH="1">
            <a:off x="11364000" y="6030000"/>
            <a:ext cx="828000" cy="828000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051200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中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AF9EA8A6-816C-4557-A9F5-2415803B4301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サブカラー｜無彩色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32" r:id="rId4"/>
    <p:sldLayoutId id="2147483745" r:id="rId5"/>
    <p:sldLayoutId id="2147483733" r:id="rId6"/>
    <p:sldLayoutId id="2147483734" r:id="rId7"/>
    <p:sldLayoutId id="2147483735" r:id="rId8"/>
    <p:sldLayoutId id="2147483741" r:id="rId9"/>
    <p:sldLayoutId id="2147483740" r:id="rId10"/>
    <p:sldLayoutId id="2147483736" r:id="rId11"/>
    <p:sldLayoutId id="2147483737" r:id="rId12"/>
    <p:sldLayoutId id="2147483742" r:id="rId13"/>
    <p:sldLayoutId id="2147483744" r:id="rId14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8DF1EA18-7622-0CD0-E459-31AB13E392C3}"/>
              </a:ext>
            </a:extLst>
          </p:cNvPr>
          <p:cNvGrpSpPr/>
          <p:nvPr/>
        </p:nvGrpSpPr>
        <p:grpSpPr>
          <a:xfrm>
            <a:off x="7593629" y="2780928"/>
            <a:ext cx="921440" cy="1116124"/>
            <a:chOff x="7593629" y="2420888"/>
            <a:chExt cx="921440" cy="1116124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E288EF11-5334-C2F9-F040-A01C0803AF3B}"/>
                </a:ext>
              </a:extLst>
            </p:cNvPr>
            <p:cNvSpPr/>
            <p:nvPr/>
          </p:nvSpPr>
          <p:spPr bwMode="auto">
            <a:xfrm>
              <a:off x="7601286" y="2420888"/>
              <a:ext cx="909490" cy="2880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noFill/>
            </a:ln>
            <a:effectLst/>
          </p:spPr>
          <p:txBody>
  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40000"/>
                </a:lnSpc>
                <a:spcBef>
                  <a:spcPct val="0"/>
                </a:spcBef>
                <a:spcAft>
                  <a:spcPts val="600"/>
                </a:spcAft>
              </a:pPr>
              <a:endParaRPr kumimoji="1"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AE165C73-2075-762F-FC49-F58F2A367682}"/>
                </a:ext>
              </a:extLst>
            </p:cNvPr>
            <p:cNvGrpSpPr/>
            <p:nvPr/>
          </p:nvGrpSpPr>
          <p:grpSpPr>
            <a:xfrm>
              <a:off x="7593629" y="3145342"/>
              <a:ext cx="921440" cy="391670"/>
              <a:chOff x="7593629" y="3145342"/>
              <a:chExt cx="921440" cy="391670"/>
            </a:xfrm>
          </p:grpSpPr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BE69412A-5252-5FBF-FCCA-2198C066B8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3629" y="3145342"/>
                <a:ext cx="0" cy="39167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09CB73D4-1F87-3A02-5FB8-313CB99AF6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3629" y="3392996"/>
                <a:ext cx="921440" cy="0"/>
              </a:xfrm>
              <a:prstGeom prst="line">
                <a:avLst/>
              </a:prstGeom>
              <a:ln w="635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C6CF32C-2A31-594F-9AD3-33631B77CCD2}"/>
                  </a:ext>
                </a:extLst>
              </p:cNvPr>
              <p:cNvSpPr txBox="1"/>
              <p:nvPr/>
            </p:nvSpPr>
            <p:spPr>
              <a:xfrm>
                <a:off x="7836181" y="3145342"/>
                <a:ext cx="4074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/>
                  <a:t>1h</a:t>
                </a:r>
                <a:endParaRPr kumimoji="1" lang="ja-JP" altLang="en-US" sz="1400" dirty="0"/>
              </a:p>
            </p:txBody>
          </p: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518D67D5-5F2E-E097-0306-9CD9FBD5A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0776" y="3145342"/>
                <a:ext cx="0" cy="39167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タイトル 3">
            <a:extLst>
              <a:ext uri="{FF2B5EF4-FFF2-40B4-BE49-F238E27FC236}">
                <a16:creationId xmlns:a16="http://schemas.microsoft.com/office/drawing/2014/main" id="{33C299A0-0048-4FF1-A3CE-A441C90E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F178ED7-8970-AE10-7928-61DA79DEABEE}"/>
              </a:ext>
            </a:extLst>
          </p:cNvPr>
          <p:cNvGrpSpPr/>
          <p:nvPr/>
        </p:nvGrpSpPr>
        <p:grpSpPr>
          <a:xfrm>
            <a:off x="3611724" y="2420888"/>
            <a:ext cx="1836204" cy="972108"/>
            <a:chOff x="3611724" y="2060848"/>
            <a:chExt cx="1836204" cy="972108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FF439013-5FA6-B86F-3149-9680F41AF2D6}"/>
                </a:ext>
              </a:extLst>
            </p:cNvPr>
            <p:cNvCxnSpPr/>
            <p:nvPr/>
          </p:nvCxnSpPr>
          <p:spPr>
            <a:xfrm>
              <a:off x="3611724" y="2060848"/>
              <a:ext cx="0" cy="972108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6289B128-C12E-D354-92D7-0B2F26EA4306}"/>
                </a:ext>
              </a:extLst>
            </p:cNvPr>
            <p:cNvCxnSpPr/>
            <p:nvPr/>
          </p:nvCxnSpPr>
          <p:spPr>
            <a:xfrm>
              <a:off x="4529826" y="2060848"/>
              <a:ext cx="0" cy="972108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125A6F4-AF5C-D199-520A-102EF5A40AE1}"/>
                </a:ext>
              </a:extLst>
            </p:cNvPr>
            <p:cNvCxnSpPr/>
            <p:nvPr/>
          </p:nvCxnSpPr>
          <p:spPr>
            <a:xfrm>
              <a:off x="5447928" y="2060848"/>
              <a:ext cx="0" cy="972108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5A3DFBF-308C-7BEB-6C71-CB15E802AFED}"/>
              </a:ext>
            </a:extLst>
          </p:cNvPr>
          <p:cNvSpPr txBox="1"/>
          <p:nvPr/>
        </p:nvSpPr>
        <p:spPr>
          <a:xfrm>
            <a:off x="4181488" y="21301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12:00</a:t>
            </a:r>
            <a:endParaRPr kumimoji="1" lang="ja-JP" altLang="en-US" sz="1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E1FAC60-BF6F-7AD0-A10E-2A0FBCC58201}"/>
              </a:ext>
            </a:extLst>
          </p:cNvPr>
          <p:cNvSpPr txBox="1"/>
          <p:nvPr/>
        </p:nvSpPr>
        <p:spPr>
          <a:xfrm>
            <a:off x="3244024" y="21301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11:00</a:t>
            </a:r>
            <a:endParaRPr kumimoji="1" lang="ja-JP" altLang="en-US" sz="1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B4279D-D6A3-966E-648C-10A2A547D681}"/>
              </a:ext>
            </a:extLst>
          </p:cNvPr>
          <p:cNvSpPr txBox="1"/>
          <p:nvPr/>
        </p:nvSpPr>
        <p:spPr>
          <a:xfrm>
            <a:off x="5111255" y="21301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13:00</a:t>
            </a:r>
            <a:endParaRPr kumimoji="1" lang="ja-JP" altLang="en-US" sz="1400"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5F56425-5CC7-18D4-5C0B-B5A8D40EA819}"/>
              </a:ext>
            </a:extLst>
          </p:cNvPr>
          <p:cNvGrpSpPr/>
          <p:nvPr/>
        </p:nvGrpSpPr>
        <p:grpSpPr>
          <a:xfrm>
            <a:off x="7596972" y="2420888"/>
            <a:ext cx="1836204" cy="972108"/>
            <a:chOff x="3611724" y="2060848"/>
            <a:chExt cx="1836204" cy="972108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16913C5C-4101-6533-45B1-5CDEFE72234D}"/>
                </a:ext>
              </a:extLst>
            </p:cNvPr>
            <p:cNvCxnSpPr/>
            <p:nvPr/>
          </p:nvCxnSpPr>
          <p:spPr>
            <a:xfrm>
              <a:off x="3611724" y="2060848"/>
              <a:ext cx="0" cy="972108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F6E34C6E-3FD5-A99F-9324-EC2103979E7D}"/>
                </a:ext>
              </a:extLst>
            </p:cNvPr>
            <p:cNvCxnSpPr/>
            <p:nvPr/>
          </p:nvCxnSpPr>
          <p:spPr>
            <a:xfrm>
              <a:off x="4529826" y="2060848"/>
              <a:ext cx="0" cy="972108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185739BF-7094-390B-93B9-B1C8EB9B7ED8}"/>
                </a:ext>
              </a:extLst>
            </p:cNvPr>
            <p:cNvCxnSpPr/>
            <p:nvPr/>
          </p:nvCxnSpPr>
          <p:spPr>
            <a:xfrm>
              <a:off x="5447928" y="2060848"/>
              <a:ext cx="0" cy="972108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5AADE00-AC72-DB97-574E-1406BB1BE7A9}"/>
              </a:ext>
            </a:extLst>
          </p:cNvPr>
          <p:cNvSpPr txBox="1"/>
          <p:nvPr/>
        </p:nvSpPr>
        <p:spPr>
          <a:xfrm>
            <a:off x="8166736" y="21301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12:00</a:t>
            </a:r>
            <a:endParaRPr kumimoji="1" lang="ja-JP" altLang="en-US" sz="14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1D1A565-3A3E-AA29-6A7D-405D7B34ABE8}"/>
              </a:ext>
            </a:extLst>
          </p:cNvPr>
          <p:cNvSpPr txBox="1"/>
          <p:nvPr/>
        </p:nvSpPr>
        <p:spPr>
          <a:xfrm>
            <a:off x="7229272" y="21301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11:00</a:t>
            </a:r>
            <a:endParaRPr kumimoji="1" lang="ja-JP" altLang="en-US" sz="1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200EF97-93DB-2EE7-9155-D1487C2BF7CE}"/>
              </a:ext>
            </a:extLst>
          </p:cNvPr>
          <p:cNvSpPr txBox="1"/>
          <p:nvPr/>
        </p:nvSpPr>
        <p:spPr>
          <a:xfrm>
            <a:off x="9096503" y="2130107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13:00</a:t>
            </a:r>
            <a:endParaRPr kumimoji="1" lang="ja-JP" altLang="en-US" sz="1400" dirty="0"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D66F23D-192B-AA51-302A-4A7E75D4C85C}"/>
              </a:ext>
            </a:extLst>
          </p:cNvPr>
          <p:cNvGrpSpPr/>
          <p:nvPr/>
        </p:nvGrpSpPr>
        <p:grpSpPr>
          <a:xfrm>
            <a:off x="4075993" y="2780928"/>
            <a:ext cx="921440" cy="1116124"/>
            <a:chOff x="7593629" y="2420888"/>
            <a:chExt cx="921440" cy="1116124"/>
          </a:xfrm>
        </p:grpSpPr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023C520F-A323-95EC-74E4-1F224FB2332B}"/>
                </a:ext>
              </a:extLst>
            </p:cNvPr>
            <p:cNvSpPr/>
            <p:nvPr/>
          </p:nvSpPr>
          <p:spPr bwMode="auto">
            <a:xfrm>
              <a:off x="7601286" y="2420888"/>
              <a:ext cx="909490" cy="2880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noFill/>
            </a:ln>
            <a:effectLst/>
          </p:spPr>
          <p:txBody>
  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40000"/>
                </a:lnSpc>
                <a:spcBef>
                  <a:spcPct val="0"/>
                </a:spcBef>
                <a:spcAft>
                  <a:spcPts val="600"/>
                </a:spcAft>
              </a:pPr>
              <a:endParaRPr kumimoji="1"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7F17626B-5419-4D1F-EE9B-2492757D4304}"/>
                </a:ext>
              </a:extLst>
            </p:cNvPr>
            <p:cNvGrpSpPr/>
            <p:nvPr/>
          </p:nvGrpSpPr>
          <p:grpSpPr>
            <a:xfrm>
              <a:off x="7593629" y="3145342"/>
              <a:ext cx="921440" cy="391670"/>
              <a:chOff x="7593629" y="3145342"/>
              <a:chExt cx="921440" cy="391670"/>
            </a:xfrm>
          </p:grpSpPr>
          <p:cxnSp>
            <p:nvCxnSpPr>
              <p:cNvPr id="44" name="直線コネクタ 43">
                <a:extLst>
                  <a:ext uri="{FF2B5EF4-FFF2-40B4-BE49-F238E27FC236}">
                    <a16:creationId xmlns:a16="http://schemas.microsoft.com/office/drawing/2014/main" id="{996AE930-419C-F270-E9DD-D393E17E05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3629" y="3145342"/>
                <a:ext cx="0" cy="39167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8CAD2B7A-AA88-F082-B2FC-C9724FE148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3629" y="3392996"/>
                <a:ext cx="921440" cy="0"/>
              </a:xfrm>
              <a:prstGeom prst="line">
                <a:avLst/>
              </a:prstGeom>
              <a:ln w="635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25AD5032-015E-A37B-B56F-9BFF6F4C667D}"/>
                  </a:ext>
                </a:extLst>
              </p:cNvPr>
              <p:cNvSpPr txBox="1"/>
              <p:nvPr/>
            </p:nvSpPr>
            <p:spPr>
              <a:xfrm>
                <a:off x="7836181" y="3145342"/>
                <a:ext cx="4074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/>
                  <a:t>1h</a:t>
                </a:r>
                <a:endParaRPr kumimoji="1" lang="ja-JP" altLang="en-US" sz="1400" dirty="0"/>
              </a:p>
            </p:txBody>
          </p: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605F75AE-A713-5C3D-E882-EF984FA3D9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0776" y="3145342"/>
                <a:ext cx="0" cy="39167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AE86456-85EC-3333-9F64-559D03F0F5AF}"/>
              </a:ext>
            </a:extLst>
          </p:cNvPr>
          <p:cNvSpPr txBox="1"/>
          <p:nvPr/>
        </p:nvSpPr>
        <p:spPr>
          <a:xfrm>
            <a:off x="3215680" y="1589253"/>
            <a:ext cx="2789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1995,2000,2010(WEA)</a:t>
            </a:r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80F0223-07D7-E4CC-F12D-729F95E26BB5}"/>
              </a:ext>
            </a:extLst>
          </p:cNvPr>
          <p:cNvSpPr txBox="1"/>
          <p:nvPr/>
        </p:nvSpPr>
        <p:spPr>
          <a:xfrm>
            <a:off x="7695489" y="1589253"/>
            <a:ext cx="1630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2020(WEA2)</a:t>
            </a:r>
            <a:endParaRPr kumimoji="1" lang="ja-JP" altLang="en-US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5A37977-825F-EA15-36E5-78FD1038F3F1}"/>
              </a:ext>
            </a:extLst>
          </p:cNvPr>
          <p:cNvSpPr txBox="1"/>
          <p:nvPr/>
        </p:nvSpPr>
        <p:spPr>
          <a:xfrm>
            <a:off x="2099556" y="1128078"/>
            <a:ext cx="2746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/>
              <a:t>例）</a:t>
            </a:r>
            <a:r>
              <a:rPr kumimoji="1" lang="en-US" altLang="ja-JP" b="1" u="sng" dirty="0"/>
              <a:t>12:00</a:t>
            </a:r>
            <a:r>
              <a:rPr kumimoji="1" lang="ja-JP" altLang="en-US" b="1" u="sng" dirty="0"/>
              <a:t>の積算日射量</a:t>
            </a:r>
          </a:p>
        </p:txBody>
      </p:sp>
    </p:spTree>
    <p:extLst>
      <p:ext uri="{BB962C8B-B14F-4D97-AF65-F5344CB8AC3E}">
        <p14:creationId xmlns:p14="http://schemas.microsoft.com/office/powerpoint/2010/main" val="294289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E9180982-41E7-9EF1-99DA-0D86A995D726}"/>
              </a:ext>
            </a:extLst>
          </p:cNvPr>
          <p:cNvCxnSpPr>
            <a:cxnSpLocks/>
          </p:cNvCxnSpPr>
          <p:nvPr/>
        </p:nvCxnSpPr>
        <p:spPr>
          <a:xfrm>
            <a:off x="5943997" y="1268760"/>
            <a:ext cx="0" cy="4184848"/>
          </a:xfrm>
          <a:prstGeom prst="line">
            <a:avLst/>
          </a:prstGeom>
          <a:ln w="63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9B7205-B17A-1889-8F68-AFC5D4E52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62F618-2FC7-DBDB-6BD3-8D7179BF60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C5D679-6659-5741-CC8F-37CEDE9D7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D7DA2C6-9B0E-68C3-1271-9E54D1AD4CF8}"/>
              </a:ext>
            </a:extLst>
          </p:cNvPr>
          <p:cNvCxnSpPr/>
          <p:nvPr/>
        </p:nvCxnSpPr>
        <p:spPr>
          <a:xfrm>
            <a:off x="5943997" y="1988840"/>
            <a:ext cx="0" cy="331236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F56CDD7-A167-044C-029C-5937686072C9}"/>
              </a:ext>
            </a:extLst>
          </p:cNvPr>
          <p:cNvCxnSpPr/>
          <p:nvPr/>
        </p:nvCxnSpPr>
        <p:spPr>
          <a:xfrm>
            <a:off x="8500281" y="1988840"/>
            <a:ext cx="0" cy="331236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0B3214-A180-75AC-5196-F7D8EFAC87E8}"/>
              </a:ext>
            </a:extLst>
          </p:cNvPr>
          <p:cNvSpPr/>
          <p:nvPr/>
        </p:nvSpPr>
        <p:spPr bwMode="auto">
          <a:xfrm>
            <a:off x="5943997" y="3176972"/>
            <a:ext cx="2556283" cy="2016224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4883A40-DFBD-4823-7221-2377B4D603E7}"/>
              </a:ext>
            </a:extLst>
          </p:cNvPr>
          <p:cNvCxnSpPr>
            <a:cxnSpLocks/>
          </p:cNvCxnSpPr>
          <p:nvPr/>
        </p:nvCxnSpPr>
        <p:spPr>
          <a:xfrm>
            <a:off x="8500280" y="1268760"/>
            <a:ext cx="0" cy="4184848"/>
          </a:xfrm>
          <a:prstGeom prst="line">
            <a:avLst/>
          </a:prstGeom>
          <a:ln w="63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3C2991B-B162-1117-CAC7-249CD1315305}"/>
              </a:ext>
            </a:extLst>
          </p:cNvPr>
          <p:cNvSpPr/>
          <p:nvPr/>
        </p:nvSpPr>
        <p:spPr bwMode="auto">
          <a:xfrm>
            <a:off x="5943996" y="3176972"/>
            <a:ext cx="2556283" cy="324000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18306 byte</a:t>
            </a:r>
            <a:endParaRPr kumimoji="1" lang="ja-JP" altLang="en-US" sz="12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BA58DC0B-ED0B-1D1C-39EC-26A94D1A2606}"/>
              </a:ext>
            </a:extLst>
          </p:cNvPr>
          <p:cNvSpPr/>
          <p:nvPr/>
        </p:nvSpPr>
        <p:spPr>
          <a:xfrm>
            <a:off x="8788313" y="3176972"/>
            <a:ext cx="108012" cy="2016224"/>
          </a:xfrm>
          <a:prstGeom prst="rightBrac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544581-E4CC-9602-1BF9-08866B3DA20E}"/>
              </a:ext>
            </a:extLst>
          </p:cNvPr>
          <p:cNvSpPr txBox="1"/>
          <p:nvPr/>
        </p:nvSpPr>
        <p:spPr>
          <a:xfrm>
            <a:off x="8991747" y="3862789"/>
            <a:ext cx="2432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18306byte/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  <a:p>
            <a:r>
              <a:rPr kumimoji="1" lang="en-US" altLang="ja-JP" dirty="0"/>
              <a:t>11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06643CA-E768-E293-4B64-046B2BB45B65}"/>
              </a:ext>
            </a:extLst>
          </p:cNvPr>
          <p:cNvSpPr txBox="1"/>
          <p:nvPr/>
        </p:nvSpPr>
        <p:spPr>
          <a:xfrm>
            <a:off x="9040341" y="34290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/>
              <a:t>地点ブロック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A9F37ED-F57B-0135-BD68-26B3DDF4408F}"/>
              </a:ext>
            </a:extLst>
          </p:cNvPr>
          <p:cNvCxnSpPr/>
          <p:nvPr/>
        </p:nvCxnSpPr>
        <p:spPr>
          <a:xfrm>
            <a:off x="4907868" y="1268760"/>
            <a:ext cx="0" cy="190821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C0706CA7-C465-5FEB-A5DD-377D7EDE301C}"/>
              </a:ext>
            </a:extLst>
          </p:cNvPr>
          <p:cNvCxnSpPr>
            <a:cxnSpLocks/>
          </p:cNvCxnSpPr>
          <p:nvPr/>
        </p:nvCxnSpPr>
        <p:spPr>
          <a:xfrm flipH="1">
            <a:off x="4727964" y="3176972"/>
            <a:ext cx="1008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065C133-21FA-5192-3F0D-9C0B5AEB8A67}"/>
              </a:ext>
            </a:extLst>
          </p:cNvPr>
          <p:cNvSpPr txBox="1"/>
          <p:nvPr/>
        </p:nvSpPr>
        <p:spPr>
          <a:xfrm>
            <a:off x="443372" y="704042"/>
            <a:ext cx="52982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kumimoji="1" lang="en-US" altLang="ja-JP" dirty="0"/>
              <a:t>(</a:t>
            </a:r>
            <a:r>
              <a:rPr kumimoji="1" lang="ja-JP" altLang="en-US" dirty="0"/>
              <a:t>地点ブロック番号</a:t>
            </a:r>
            <a:r>
              <a:rPr kumimoji="1" lang="en-US" altLang="ja-JP" dirty="0"/>
              <a:t>-1)*18306byte*11</a:t>
            </a:r>
            <a:r>
              <a:rPr kumimoji="1" lang="ja-JP" altLang="en-US" dirty="0"/>
              <a:t>レコード</a:t>
            </a:r>
            <a:endParaRPr lang="ja-JP" altLang="en-US" dirty="0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3A746EB8-CD99-A81C-255C-E8F069A53ABA}"/>
              </a:ext>
            </a:extLst>
          </p:cNvPr>
          <p:cNvCxnSpPr>
            <a:cxnSpLocks/>
          </p:cNvCxnSpPr>
          <p:nvPr/>
        </p:nvCxnSpPr>
        <p:spPr>
          <a:xfrm flipH="1">
            <a:off x="4727964" y="1268760"/>
            <a:ext cx="1008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B07F47D6-D1E1-C258-2320-C619424E2245}"/>
              </a:ext>
            </a:extLst>
          </p:cNvPr>
          <p:cNvCxnSpPr/>
          <p:nvPr/>
        </p:nvCxnSpPr>
        <p:spPr>
          <a:xfrm>
            <a:off x="5943996" y="1268760"/>
            <a:ext cx="2556283" cy="0"/>
          </a:xfrm>
          <a:prstGeom prst="line">
            <a:avLst/>
          </a:prstGeom>
          <a:ln w="63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9CAE029-9198-3FE7-4BA5-7C141FEEA567}"/>
              </a:ext>
            </a:extLst>
          </p:cNvPr>
          <p:cNvCxnSpPr/>
          <p:nvPr/>
        </p:nvCxnSpPr>
        <p:spPr>
          <a:xfrm>
            <a:off x="3107668" y="1124744"/>
            <a:ext cx="1800200" cy="109812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06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B7205-B17A-1889-8F68-AFC5D4E52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地点ブロック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62F618-2FC7-DBDB-6BD3-8D7179BF60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C5D679-6659-5741-CC8F-37CEDE9D7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BA58DC0B-ED0B-1D1C-39EC-26A94D1A2606}"/>
              </a:ext>
            </a:extLst>
          </p:cNvPr>
          <p:cNvSpPr/>
          <p:nvPr/>
        </p:nvSpPr>
        <p:spPr>
          <a:xfrm>
            <a:off x="6132004" y="755733"/>
            <a:ext cx="144016" cy="4846957"/>
          </a:xfrm>
          <a:prstGeom prst="rightBrac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544581-E4CC-9602-1BF9-08866B3DA20E}"/>
              </a:ext>
            </a:extLst>
          </p:cNvPr>
          <p:cNvSpPr txBox="1"/>
          <p:nvPr/>
        </p:nvSpPr>
        <p:spPr>
          <a:xfrm>
            <a:off x="6348028" y="3027639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11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3C2991B-B162-1117-CAC7-249CD1315305}"/>
              </a:ext>
            </a:extLst>
          </p:cNvPr>
          <p:cNvSpPr/>
          <p:nvPr/>
        </p:nvSpPr>
        <p:spPr bwMode="auto">
          <a:xfrm>
            <a:off x="1919536" y="692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[0]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地点情報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E1EF18-CF29-D70F-973D-2145FD167C03}"/>
              </a:ext>
            </a:extLst>
          </p:cNvPr>
          <p:cNvSpPr/>
          <p:nvPr/>
        </p:nvSpPr>
        <p:spPr bwMode="auto">
          <a:xfrm>
            <a:off x="1919536" y="1139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[1]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気温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35EB738-BB73-3465-3AAC-59722D3826E2}"/>
              </a:ext>
            </a:extLst>
          </p:cNvPr>
          <p:cNvSpPr/>
          <p:nvPr/>
        </p:nvSpPr>
        <p:spPr bwMode="auto">
          <a:xfrm>
            <a:off x="1919536" y="1586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[2]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絶対湿度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87E2017-349D-BDD5-24D8-85BC86DEC398}"/>
              </a:ext>
            </a:extLst>
          </p:cNvPr>
          <p:cNvSpPr/>
          <p:nvPr/>
        </p:nvSpPr>
        <p:spPr bwMode="auto">
          <a:xfrm>
            <a:off x="1919536" y="2033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[3]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全天日射量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11BA75C-5171-6932-6CAF-FF44C15F2927}"/>
              </a:ext>
            </a:extLst>
          </p:cNvPr>
          <p:cNvSpPr/>
          <p:nvPr/>
        </p:nvSpPr>
        <p:spPr bwMode="auto">
          <a:xfrm>
            <a:off x="1919536" y="2480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[4]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大気放射量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ABB705D-8228-2996-9DBC-F74ED9ED7DC4}"/>
              </a:ext>
            </a:extLst>
          </p:cNvPr>
          <p:cNvSpPr/>
          <p:nvPr/>
        </p:nvSpPr>
        <p:spPr bwMode="auto">
          <a:xfrm>
            <a:off x="1919536" y="2927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[5]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風向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E1EE85E-E6CE-98BF-1478-941307977438}"/>
              </a:ext>
            </a:extLst>
          </p:cNvPr>
          <p:cNvSpPr/>
          <p:nvPr/>
        </p:nvSpPr>
        <p:spPr bwMode="auto">
          <a:xfrm>
            <a:off x="1919536" y="3374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[6]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風速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2B1C16C-56F9-AC42-D64A-8A1897966195}"/>
              </a:ext>
            </a:extLst>
          </p:cNvPr>
          <p:cNvSpPr/>
          <p:nvPr/>
        </p:nvSpPr>
        <p:spPr bwMode="auto">
          <a:xfrm>
            <a:off x="1919536" y="3821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[7]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降水量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6C9BE53-2F4E-D947-14B1-0397188803C8}"/>
              </a:ext>
            </a:extLst>
          </p:cNvPr>
          <p:cNvSpPr/>
          <p:nvPr/>
        </p:nvSpPr>
        <p:spPr bwMode="auto">
          <a:xfrm>
            <a:off x="1919536" y="4268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[8]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日照時間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C0D3288-A8C5-FD3A-7DE9-BEF956C3617B}"/>
              </a:ext>
            </a:extLst>
          </p:cNvPr>
          <p:cNvSpPr/>
          <p:nvPr/>
        </p:nvSpPr>
        <p:spPr bwMode="auto">
          <a:xfrm>
            <a:off x="1919536" y="4715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[9]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気圧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739C9-647D-A1F9-0A82-4056BEE1E412}"/>
              </a:ext>
            </a:extLst>
          </p:cNvPr>
          <p:cNvSpPr/>
          <p:nvPr/>
        </p:nvSpPr>
        <p:spPr bwMode="auto">
          <a:xfrm>
            <a:off x="1919536" y="5162692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[10]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相対湿度</a:t>
            </a:r>
          </a:p>
        </p:txBody>
      </p:sp>
      <p:sp>
        <p:nvSpPr>
          <p:cNvPr id="25" name="右中かっこ 24">
            <a:extLst>
              <a:ext uri="{FF2B5EF4-FFF2-40B4-BE49-F238E27FC236}">
                <a16:creationId xmlns:a16="http://schemas.microsoft.com/office/drawing/2014/main" id="{71CAE334-301E-EE94-6153-76F24E5B88F0}"/>
              </a:ext>
            </a:extLst>
          </p:cNvPr>
          <p:cNvSpPr/>
          <p:nvPr/>
        </p:nvSpPr>
        <p:spPr>
          <a:xfrm rot="5400000">
            <a:off x="3671996" y="4114793"/>
            <a:ext cx="239493" cy="3744415"/>
          </a:xfrm>
          <a:prstGeom prst="rightBrac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8FE40BE-10F4-BEB0-251F-F562F268EE7E}"/>
              </a:ext>
            </a:extLst>
          </p:cNvPr>
          <p:cNvSpPr txBox="1"/>
          <p:nvPr/>
        </p:nvSpPr>
        <p:spPr>
          <a:xfrm>
            <a:off x="2504595" y="6164407"/>
            <a:ext cx="2574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18306byte / 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386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B7205-B17A-1889-8F68-AFC5D4E5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152636"/>
            <a:ext cx="5436604" cy="396044"/>
          </a:xfrm>
        </p:spPr>
        <p:txBody>
          <a:bodyPr/>
          <a:lstStyle/>
          <a:p>
            <a:r>
              <a:rPr kumimoji="1" lang="en-US" altLang="ja-JP" sz="2000" b="1" dirty="0"/>
              <a:t>WEA </a:t>
            </a:r>
            <a:r>
              <a:rPr kumimoji="1" lang="ja-JP" altLang="en-US" sz="2000" b="1" dirty="0"/>
              <a:t>地点ブロック（</a:t>
            </a:r>
            <a:r>
              <a:rPr kumimoji="1" lang="en-US" altLang="ja-JP" sz="2000" b="1" dirty="0"/>
              <a:t>1995</a:t>
            </a:r>
            <a:r>
              <a:rPr kumimoji="1" lang="ja-JP" altLang="en-US" sz="2000" b="1" dirty="0"/>
              <a:t>，</a:t>
            </a:r>
            <a:r>
              <a:rPr kumimoji="1" lang="en-US" altLang="ja-JP" sz="2000" b="1" dirty="0"/>
              <a:t>2000</a:t>
            </a:r>
            <a:r>
              <a:rPr kumimoji="1" lang="ja-JP" altLang="en-US" sz="2000" b="1" dirty="0"/>
              <a:t>，</a:t>
            </a:r>
            <a:r>
              <a:rPr kumimoji="1" lang="en-US" altLang="ja-JP" sz="2000" b="1" dirty="0"/>
              <a:t>2010</a:t>
            </a:r>
            <a:r>
              <a:rPr kumimoji="1" lang="ja-JP" altLang="en-US" sz="2000" b="1" dirty="0"/>
              <a:t>）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62F618-2FC7-DBDB-6BD3-8D7179BF60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C5D679-6659-5741-CC8F-37CEDE9D7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BA58DC0B-ED0B-1D1C-39EC-26A94D1A2606}"/>
              </a:ext>
            </a:extLst>
          </p:cNvPr>
          <p:cNvSpPr/>
          <p:nvPr/>
        </p:nvSpPr>
        <p:spPr>
          <a:xfrm>
            <a:off x="4475820" y="755733"/>
            <a:ext cx="144016" cy="3528000"/>
          </a:xfrm>
          <a:prstGeom prst="rightBrac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544581-E4CC-9602-1BF9-08866B3DA20E}"/>
              </a:ext>
            </a:extLst>
          </p:cNvPr>
          <p:cNvSpPr txBox="1"/>
          <p:nvPr/>
        </p:nvSpPr>
        <p:spPr>
          <a:xfrm rot="16200000">
            <a:off x="4247910" y="2321494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8 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E1EF18-CF29-D70F-973D-2145FD167C03}"/>
              </a:ext>
            </a:extLst>
          </p:cNvPr>
          <p:cNvSpPr/>
          <p:nvPr/>
        </p:nvSpPr>
        <p:spPr bwMode="auto">
          <a:xfrm>
            <a:off x="263352" y="692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[0]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気温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35EB738-BB73-3465-3AAC-59722D3826E2}"/>
              </a:ext>
            </a:extLst>
          </p:cNvPr>
          <p:cNvSpPr/>
          <p:nvPr/>
        </p:nvSpPr>
        <p:spPr bwMode="auto">
          <a:xfrm>
            <a:off x="263352" y="1139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[1]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絶対湿度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87E2017-349D-BDD5-24D8-85BC86DEC398}"/>
              </a:ext>
            </a:extLst>
          </p:cNvPr>
          <p:cNvSpPr/>
          <p:nvPr/>
        </p:nvSpPr>
        <p:spPr bwMode="auto">
          <a:xfrm>
            <a:off x="263352" y="1586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[2]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全天日射量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11BA75C-5171-6932-6CAF-FF44C15F2927}"/>
              </a:ext>
            </a:extLst>
          </p:cNvPr>
          <p:cNvSpPr/>
          <p:nvPr/>
        </p:nvSpPr>
        <p:spPr bwMode="auto">
          <a:xfrm>
            <a:off x="263352" y="2033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[3]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大気放射量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ABB705D-8228-2996-9DBC-F74ED9ED7DC4}"/>
              </a:ext>
            </a:extLst>
          </p:cNvPr>
          <p:cNvSpPr/>
          <p:nvPr/>
        </p:nvSpPr>
        <p:spPr bwMode="auto">
          <a:xfrm>
            <a:off x="263352" y="2480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[4]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風向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E1EE85E-E6CE-98BF-1478-941307977438}"/>
              </a:ext>
            </a:extLst>
          </p:cNvPr>
          <p:cNvSpPr/>
          <p:nvPr/>
        </p:nvSpPr>
        <p:spPr bwMode="auto">
          <a:xfrm>
            <a:off x="263352" y="2927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[5]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風速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2B1C16C-56F9-AC42-D64A-8A1897966195}"/>
              </a:ext>
            </a:extLst>
          </p:cNvPr>
          <p:cNvSpPr/>
          <p:nvPr/>
        </p:nvSpPr>
        <p:spPr bwMode="auto">
          <a:xfrm>
            <a:off x="263352" y="3374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[6]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降水量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6C9BE53-2F4E-D947-14B1-0397188803C8}"/>
              </a:ext>
            </a:extLst>
          </p:cNvPr>
          <p:cNvSpPr/>
          <p:nvPr/>
        </p:nvSpPr>
        <p:spPr bwMode="auto">
          <a:xfrm>
            <a:off x="263352" y="3821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[7]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日照時間</a:t>
            </a:r>
          </a:p>
        </p:txBody>
      </p:sp>
      <p:sp>
        <p:nvSpPr>
          <p:cNvPr id="25" name="右中かっこ 24">
            <a:extLst>
              <a:ext uri="{FF2B5EF4-FFF2-40B4-BE49-F238E27FC236}">
                <a16:creationId xmlns:a16="http://schemas.microsoft.com/office/drawing/2014/main" id="{71CAE334-301E-EE94-6153-76F24E5B88F0}"/>
              </a:ext>
            </a:extLst>
          </p:cNvPr>
          <p:cNvSpPr/>
          <p:nvPr/>
        </p:nvSpPr>
        <p:spPr>
          <a:xfrm rot="5400000">
            <a:off x="2015814" y="4114793"/>
            <a:ext cx="239493" cy="3744415"/>
          </a:xfrm>
          <a:prstGeom prst="rightBrac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8FE40BE-10F4-BEB0-251F-F562F268EE7E}"/>
              </a:ext>
            </a:extLst>
          </p:cNvPr>
          <p:cNvSpPr txBox="1"/>
          <p:nvPr/>
        </p:nvSpPr>
        <p:spPr>
          <a:xfrm>
            <a:off x="848413" y="6164407"/>
            <a:ext cx="2574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18306byte / 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0B150C47-E52E-B80B-E5A9-BB1D5ABC193B}"/>
              </a:ext>
            </a:extLst>
          </p:cNvPr>
          <p:cNvSpPr/>
          <p:nvPr/>
        </p:nvSpPr>
        <p:spPr>
          <a:xfrm>
            <a:off x="10787346" y="755733"/>
            <a:ext cx="144016" cy="4846957"/>
          </a:xfrm>
          <a:prstGeom prst="rightBrac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180050-273D-6A13-838C-BC33F2383671}"/>
              </a:ext>
            </a:extLst>
          </p:cNvPr>
          <p:cNvSpPr txBox="1"/>
          <p:nvPr/>
        </p:nvSpPr>
        <p:spPr>
          <a:xfrm rot="16200000">
            <a:off x="10477275" y="3004895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11 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0B358C-314E-A7E5-B08C-9A88BFDD45B4}"/>
              </a:ext>
            </a:extLst>
          </p:cNvPr>
          <p:cNvSpPr/>
          <p:nvPr/>
        </p:nvSpPr>
        <p:spPr bwMode="auto">
          <a:xfrm>
            <a:off x="6574878" y="692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[0]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地点情報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7A3095D-07BF-3BAA-67DB-28D5A17D0CE7}"/>
              </a:ext>
            </a:extLst>
          </p:cNvPr>
          <p:cNvSpPr/>
          <p:nvPr/>
        </p:nvSpPr>
        <p:spPr bwMode="auto">
          <a:xfrm>
            <a:off x="6574878" y="1139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[1]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気温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6712171-7DD8-49BC-1792-1A6A69193F78}"/>
              </a:ext>
            </a:extLst>
          </p:cNvPr>
          <p:cNvSpPr/>
          <p:nvPr/>
        </p:nvSpPr>
        <p:spPr bwMode="auto">
          <a:xfrm>
            <a:off x="6574878" y="1586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[2]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絶対湿度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9BA00A3-F9A3-032E-ABEE-22DAD6CB5E6D}"/>
              </a:ext>
            </a:extLst>
          </p:cNvPr>
          <p:cNvSpPr/>
          <p:nvPr/>
        </p:nvSpPr>
        <p:spPr bwMode="auto">
          <a:xfrm>
            <a:off x="6574878" y="2033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[3]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全天日射量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3B663DF-B2EA-4F0A-7C9C-A446F13920DD}"/>
              </a:ext>
            </a:extLst>
          </p:cNvPr>
          <p:cNvSpPr/>
          <p:nvPr/>
        </p:nvSpPr>
        <p:spPr bwMode="auto">
          <a:xfrm>
            <a:off x="6574878" y="2480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[4]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大気放射量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0EBCA69-561B-845D-324F-6163CE0080B8}"/>
              </a:ext>
            </a:extLst>
          </p:cNvPr>
          <p:cNvSpPr/>
          <p:nvPr/>
        </p:nvSpPr>
        <p:spPr bwMode="auto">
          <a:xfrm>
            <a:off x="6574878" y="2927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[5]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風向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EC546FD-89A5-7DFF-CA88-CBE0BEF779C8}"/>
              </a:ext>
            </a:extLst>
          </p:cNvPr>
          <p:cNvSpPr/>
          <p:nvPr/>
        </p:nvSpPr>
        <p:spPr bwMode="auto">
          <a:xfrm>
            <a:off x="6574878" y="3374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[6]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風速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82FD53-DB57-B302-4107-69231C51BD60}"/>
              </a:ext>
            </a:extLst>
          </p:cNvPr>
          <p:cNvSpPr/>
          <p:nvPr/>
        </p:nvSpPr>
        <p:spPr bwMode="auto">
          <a:xfrm>
            <a:off x="6574878" y="3821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[7]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降水量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3C50FA5-2EB8-B3E7-656C-611FDAD47B2E}"/>
              </a:ext>
            </a:extLst>
          </p:cNvPr>
          <p:cNvSpPr/>
          <p:nvPr/>
        </p:nvSpPr>
        <p:spPr bwMode="auto">
          <a:xfrm>
            <a:off x="6574878" y="4268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[8]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日照時間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0BBE077-D525-8DBF-E7F3-4CD025A8ECE4}"/>
              </a:ext>
            </a:extLst>
          </p:cNvPr>
          <p:cNvSpPr/>
          <p:nvPr/>
        </p:nvSpPr>
        <p:spPr bwMode="auto">
          <a:xfrm>
            <a:off x="6574878" y="4715696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[9]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気圧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60CDA2D-297A-EC79-FE3E-5B7671211401}"/>
              </a:ext>
            </a:extLst>
          </p:cNvPr>
          <p:cNvSpPr/>
          <p:nvPr/>
        </p:nvSpPr>
        <p:spPr bwMode="auto">
          <a:xfrm>
            <a:off x="6574878" y="5162692"/>
            <a:ext cx="3744416" cy="439999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[10] </a:t>
            </a:r>
            <a:r>
              <a:rPr kumimoji="1" lang="ja-JP" altLang="en-US" sz="12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相対湿度</a:t>
            </a:r>
          </a:p>
        </p:txBody>
      </p:sp>
      <p:sp>
        <p:nvSpPr>
          <p:cNvPr id="33" name="右中かっこ 32">
            <a:extLst>
              <a:ext uri="{FF2B5EF4-FFF2-40B4-BE49-F238E27FC236}">
                <a16:creationId xmlns:a16="http://schemas.microsoft.com/office/drawing/2014/main" id="{619DAC5A-BA8C-51C0-3543-27C62BBE027F}"/>
              </a:ext>
            </a:extLst>
          </p:cNvPr>
          <p:cNvSpPr/>
          <p:nvPr/>
        </p:nvSpPr>
        <p:spPr>
          <a:xfrm rot="5400000">
            <a:off x="8327340" y="4114793"/>
            <a:ext cx="239493" cy="3744415"/>
          </a:xfrm>
          <a:prstGeom prst="rightBrac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4675526-9358-8EC9-6558-4AAE62EFD9D5}"/>
              </a:ext>
            </a:extLst>
          </p:cNvPr>
          <p:cNvSpPr txBox="1"/>
          <p:nvPr/>
        </p:nvSpPr>
        <p:spPr>
          <a:xfrm>
            <a:off x="7159939" y="6164407"/>
            <a:ext cx="2574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18306byte / </a:t>
            </a:r>
            <a:r>
              <a:rPr kumimoji="1" lang="ja-JP" altLang="en-US" dirty="0"/>
              <a:t>レコード</a:t>
            </a:r>
            <a:endParaRPr kumimoji="1" lang="en-US" altLang="ja-JP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B0D7F299-1539-1959-515E-3263B7648CD9}"/>
              </a:ext>
            </a:extLst>
          </p:cNvPr>
          <p:cNvSpPr txBox="1">
            <a:spLocks/>
          </p:cNvSpPr>
          <p:nvPr/>
        </p:nvSpPr>
        <p:spPr>
          <a:xfrm>
            <a:off x="6570820" y="152636"/>
            <a:ext cx="4169696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126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kumimoji="1" sz="2399" kern="1200">
                <a:solidFill>
                  <a:schemeClr val="tx1"/>
                </a:solidFill>
                <a:latin typeface="+mj-ea"/>
                <a:ea typeface="+mj-ea"/>
                <a:cs typeface="メイリオ" pitchFamily="50" charset="-128"/>
              </a:defRPr>
            </a:lvl1pPr>
          </a:lstStyle>
          <a:p>
            <a:r>
              <a:rPr lang="en-US" altLang="ja-JP" sz="2000" b="1" dirty="0"/>
              <a:t>WEA2 </a:t>
            </a:r>
            <a:r>
              <a:rPr lang="ja-JP" altLang="en-US" sz="2000" b="1" dirty="0"/>
              <a:t>地点ブロック（</a:t>
            </a:r>
            <a:r>
              <a:rPr lang="en-US" altLang="ja-JP" sz="2000" b="1" dirty="0"/>
              <a:t>2020</a:t>
            </a:r>
            <a:r>
              <a:rPr lang="ja-JP" altLang="en-US" sz="20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90302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33FABE-4982-66E0-E31C-7EC435EA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地点番号と地点ブロック番号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02AFD9-81FA-EDCD-FC7C-568AFEFCE5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Copyright (c) 2023 quattro corporate design. All right reserved.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4D3E5D-A0A2-4A35-DD74-421537EF0D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908227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270</Words>
  <Application>Microsoft Office PowerPoint</Application>
  <PresentationFormat>ワイド画面</PresentationFormat>
  <Paragraphs>64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メイリオ</vt:lpstr>
      <vt:lpstr>Arial</vt:lpstr>
      <vt:lpstr>Calibri</vt:lpstr>
      <vt:lpstr>presentation-design-2022-wide</vt:lpstr>
      <vt:lpstr>PowerPoint プレゼンテーション</vt:lpstr>
      <vt:lpstr>PowerPoint プレゼンテーション</vt:lpstr>
      <vt:lpstr>地点ブロック</vt:lpstr>
      <vt:lpstr>WEA 地点ブロック（1995，2000，2010）</vt:lpstr>
      <vt:lpstr>地点番号と地点ブロック番号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2022-07-06T06:22:47Z</dcterms:created>
  <dcterms:modified xsi:type="dcterms:W3CDTF">2024-01-03T06:05:16Z</dcterms:modified>
</cp:coreProperties>
</file>